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Caveat"/>
      <p:regular r:id="rId26"/>
      <p:bold r:id="rId27"/>
    </p:embeddedFont>
    <p:embeddedFont>
      <p:font typeface="Roboto"/>
      <p:regular r:id="rId28"/>
      <p:bold r:id="rId29"/>
      <p:italic r:id="rId30"/>
      <p:boldItalic r:id="rId31"/>
    </p:embeddedFont>
    <p:embeddedFont>
      <p:font typeface="Lato"/>
      <p:regular r:id="rId32"/>
      <p:bold r:id="rId33"/>
      <p:italic r:id="rId34"/>
      <p:boldItalic r:id="rId35"/>
    </p:embeddedFont>
    <p:embeddedFont>
      <p:font typeface="Spectral"/>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veat-regular.fntdata"/><Relationship Id="rId25" Type="http://schemas.openxmlformats.org/officeDocument/2006/relationships/font" Target="fonts/Raleway-boldItalic.fntdata"/><Relationship Id="rId28" Type="http://schemas.openxmlformats.org/officeDocument/2006/relationships/font" Target="fonts/Roboto-regular.fntdata"/><Relationship Id="rId27"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37" Type="http://schemas.openxmlformats.org/officeDocument/2006/relationships/font" Target="fonts/Spectral-bold.fntdata"/><Relationship Id="rId14" Type="http://schemas.openxmlformats.org/officeDocument/2006/relationships/slide" Target="slides/slide9.xml"/><Relationship Id="rId36" Type="http://schemas.openxmlformats.org/officeDocument/2006/relationships/font" Target="fonts/Spectral-regular.fntdata"/><Relationship Id="rId17" Type="http://schemas.openxmlformats.org/officeDocument/2006/relationships/slide" Target="slides/slide12.xml"/><Relationship Id="rId39" Type="http://schemas.openxmlformats.org/officeDocument/2006/relationships/font" Target="fonts/Spectral-boldItalic.fntdata"/><Relationship Id="rId16" Type="http://schemas.openxmlformats.org/officeDocument/2006/relationships/slide" Target="slides/slide11.xml"/><Relationship Id="rId38" Type="http://schemas.openxmlformats.org/officeDocument/2006/relationships/font" Target="fonts/Spectral-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512632c82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512632c82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3d4ed073e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3d4ed073e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3d4ed073e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3d4ed073e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Try to make sure your kids know you are thinking of them, care for them, and miss them. </a:t>
            </a:r>
            <a:endParaRPr sz="1200"/>
          </a:p>
          <a:p>
            <a:pPr indent="0" lvl="0" marL="0" rtl="0" algn="l">
              <a:spcBef>
                <a:spcPts val="0"/>
              </a:spcBef>
              <a:spcAft>
                <a:spcPts val="0"/>
              </a:spcAft>
              <a:buClr>
                <a:schemeClr val="dk1"/>
              </a:buClr>
              <a:buSzPts val="1100"/>
              <a:buFont typeface="Arial"/>
              <a:buNone/>
            </a:pPr>
            <a:r>
              <a:rPr lang="en" sz="1200">
                <a:solidFill>
                  <a:srgbClr val="FF0000"/>
                </a:solidFill>
              </a:rPr>
              <a:t>Greeting into the environment are also considered proactive and protective factors for students. Proactive; we can get an overall “sense” of the current state of mind of the child. Protective, we can then be very purposeful in offering timely interventions. </a:t>
            </a:r>
            <a:endParaRPr sz="1200">
              <a:solidFill>
                <a:srgbClr val="FF0000"/>
              </a:solidFill>
            </a:endParaRPr>
          </a:p>
          <a:p>
            <a:pPr indent="0" lvl="0" marL="0" rtl="0" algn="l">
              <a:lnSpc>
                <a:spcPct val="102545"/>
              </a:lnSpc>
              <a:spcBef>
                <a:spcPts val="1000"/>
              </a:spcBef>
              <a:spcAft>
                <a:spcPts val="0"/>
              </a:spcAft>
              <a:buClr>
                <a:schemeClr val="dk1"/>
              </a:buClr>
              <a:buSzPts val="1100"/>
              <a:buFont typeface="Arial"/>
              <a:buNone/>
            </a:pPr>
            <a:r>
              <a:rPr lang="en">
                <a:solidFill>
                  <a:srgbClr val="FF0000"/>
                </a:solidFill>
              </a:rPr>
              <a:t>Say the students name</a:t>
            </a:r>
            <a:endParaRPr>
              <a:solidFill>
                <a:srgbClr val="FF0000"/>
              </a:solidFill>
            </a:endParaRPr>
          </a:p>
          <a:p>
            <a:pPr indent="0" lvl="0" marL="0" rtl="0" algn="l">
              <a:lnSpc>
                <a:spcPct val="102545"/>
              </a:lnSpc>
              <a:spcBef>
                <a:spcPts val="1000"/>
              </a:spcBef>
              <a:spcAft>
                <a:spcPts val="0"/>
              </a:spcAft>
              <a:buClr>
                <a:schemeClr val="dk1"/>
              </a:buClr>
              <a:buSzPts val="1100"/>
              <a:buFont typeface="Arial"/>
              <a:buNone/>
            </a:pPr>
            <a:r>
              <a:rPr lang="en">
                <a:solidFill>
                  <a:srgbClr val="FF0000"/>
                </a:solidFill>
              </a:rPr>
              <a:t>Make eye contact</a:t>
            </a:r>
            <a:endParaRPr>
              <a:solidFill>
                <a:srgbClr val="FF0000"/>
              </a:solidFill>
            </a:endParaRPr>
          </a:p>
          <a:p>
            <a:pPr indent="0" lvl="0" marL="0" rtl="0" algn="l">
              <a:lnSpc>
                <a:spcPct val="102545"/>
              </a:lnSpc>
              <a:spcBef>
                <a:spcPts val="1000"/>
              </a:spcBef>
              <a:spcAft>
                <a:spcPts val="0"/>
              </a:spcAft>
              <a:buClr>
                <a:schemeClr val="dk1"/>
              </a:buClr>
              <a:buSzPts val="1100"/>
              <a:buFont typeface="Arial"/>
              <a:buNone/>
            </a:pPr>
            <a:r>
              <a:rPr lang="en">
                <a:solidFill>
                  <a:srgbClr val="FF0000"/>
                </a:solidFill>
              </a:rPr>
              <a:t>Use a friendly nonverbal greeting - examples 1) in person we touch elbows, 2) virtually we wink</a:t>
            </a:r>
            <a:endParaRPr>
              <a:solidFill>
                <a:srgbClr val="FF0000"/>
              </a:solidFill>
            </a:endParaRPr>
          </a:p>
          <a:p>
            <a:pPr indent="0" lvl="0" marL="0" rtl="0" algn="l">
              <a:lnSpc>
                <a:spcPct val="102545"/>
              </a:lnSpc>
              <a:spcBef>
                <a:spcPts val="1000"/>
              </a:spcBef>
              <a:spcAft>
                <a:spcPts val="0"/>
              </a:spcAft>
              <a:buClr>
                <a:schemeClr val="dk1"/>
              </a:buClr>
              <a:buSzPts val="1100"/>
              <a:buFont typeface="Arial"/>
              <a:buNone/>
            </a:pPr>
            <a:r>
              <a:rPr lang="en">
                <a:solidFill>
                  <a:srgbClr val="FF0000"/>
                </a:solidFill>
              </a:rPr>
              <a:t>Give a few words of encouragement, use proactive statements, show interest </a:t>
            </a:r>
            <a:endParaRPr>
              <a:solidFill>
                <a:srgbClr val="FF0000"/>
              </a:solidFill>
            </a:endParaRPr>
          </a:p>
          <a:p>
            <a:pPr indent="0" lvl="0" marL="0" rtl="0" algn="l">
              <a:spcBef>
                <a:spcPts val="200"/>
              </a:spcBef>
              <a:spcAft>
                <a:spcPts val="0"/>
              </a:spcAft>
              <a:buClr>
                <a:schemeClr val="dk1"/>
              </a:buClr>
              <a:buSzPts val="1100"/>
              <a:buFont typeface="Arial"/>
              <a:buNone/>
            </a:pPr>
            <a:r>
              <a:t/>
            </a:r>
            <a:endParaRPr sz="90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0bb32410f_1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c0bb32410f_1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Try to make sure your kids know you are thinking of them, care for them, and miss them. Simple daily hellos via video might be the only time the student sees the teacher on some days—and that sense of connection is important to sustain.</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3d4ed073e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3d4ed073e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f08aa3df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f08aa3df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We need to prioritize student relationships</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0bb32410f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0bb32410f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00"/>
              </a:spcAft>
              <a:buNone/>
            </a:pPr>
            <a:r>
              <a:rPr lang="en"/>
              <a:t>We had the honor to share this information with you. Be Safe, Be well and Thank you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be020dd8a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be020dd8a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0bb32410f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0bb32410f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While there may be some students that may enjoy being at home and working virtually, I would venture to say that most kids would far prefer being back at school. Even for those in the best circumstances at home, they still miss their friends and the interactions they have with their teachers. There is also the sheer monotony of the online virtual education world, the same thing every day, in the same location, in front of the same screen. And what about the the students or are in a home where there isnt enough food or being exposed to violence or abuse. For so many, school is the only safe place they have.  This </a:t>
            </a:r>
            <a:r>
              <a:rPr lang="en" sz="1200"/>
              <a:t>video </a:t>
            </a:r>
            <a:r>
              <a:rPr lang="en" sz="1200"/>
              <a:t>highlights why relationships are so important. We build relationships not just so students can learn better – but so they can live better. </a:t>
            </a:r>
            <a:endParaRPr sz="1200"/>
          </a:p>
          <a:p>
            <a:pPr indent="0" lvl="0" marL="0" rtl="0" algn="l">
              <a:lnSpc>
                <a:spcPct val="115000"/>
              </a:lnSpc>
              <a:spcBef>
                <a:spcPts val="180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D1F47"/>
              </a:solidFill>
            </a:endParaRPr>
          </a:p>
          <a:p>
            <a:pPr indent="0" lvl="0" marL="0" rtl="0" algn="l">
              <a:spcBef>
                <a:spcPts val="18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0bb32410f_1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0bb32410f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We need to prioritize student relationships</a:t>
            </a:r>
            <a:endParaRPr sz="1200"/>
          </a:p>
          <a:p>
            <a:pPr indent="0" lvl="0" marL="0" rtl="0" algn="l">
              <a:lnSpc>
                <a:spcPct val="115000"/>
              </a:lnSpc>
              <a:spcBef>
                <a:spcPts val="400"/>
              </a:spcBef>
              <a:spcAft>
                <a:spcPts val="0"/>
              </a:spcAft>
              <a:buClr>
                <a:schemeClr val="dk1"/>
              </a:buClr>
              <a:buSzPts val="1100"/>
              <a:buFont typeface="Arial"/>
              <a:buNone/>
            </a:pPr>
            <a:r>
              <a:rPr lang="en" sz="1200">
                <a:solidFill>
                  <a:srgbClr val="FF0000"/>
                </a:solidFill>
              </a:rPr>
              <a:t>Given the research emerging on essential role of early caregiver-child relationships on lifelong health, Chair of the American Academy of Pediatrics (AAP) Early Brain and Child Development Initiative David Willis proposed a “4</a:t>
            </a:r>
            <a:r>
              <a:rPr baseline="30000" lang="en" sz="2000">
                <a:solidFill>
                  <a:srgbClr val="FF0000"/>
                </a:solidFill>
              </a:rPr>
              <a:t>th</a:t>
            </a:r>
            <a:r>
              <a:rPr lang="en" sz="1200">
                <a:solidFill>
                  <a:srgbClr val="FF0000"/>
                </a:solidFill>
              </a:rPr>
              <a:t> Vital Sign” (after respiration, heart rate, and blood pressure) . Adding this fourth vital sign places the spotlight on relationships in pediatric assessments. </a:t>
            </a:r>
            <a:endParaRPr sz="1200">
              <a:solidFill>
                <a:srgbClr val="FF0000"/>
              </a:solidFill>
            </a:endParaRPr>
          </a:p>
          <a:p>
            <a:pPr indent="0" lvl="0" marL="0" rtl="0" algn="l">
              <a:spcBef>
                <a:spcPts val="0"/>
              </a:spcBef>
              <a:spcAft>
                <a:spcPts val="0"/>
              </a:spcAft>
              <a:buClr>
                <a:schemeClr val="dk1"/>
              </a:buClr>
              <a:buSzPts val="1100"/>
              <a:buFont typeface="Arial"/>
              <a:buNone/>
            </a:pPr>
            <a:r>
              <a:t/>
            </a:r>
            <a:endParaRPr sz="120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0bb32410f_1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0bb32410f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0bb32410f_1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0bb32410f_1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3d4ed07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3d4ed07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all are familiar with Maslow’s Hierarchy of needs, which essentially states that kids can’t learn higher orders of thinking until their more fundamental needs are met. Although it’s harder to gauge these things when students are online there are things that can be done in the classroom or remotely that can help.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16364825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16364825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3d4ed073e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3d4ed073e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3d4ed073e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3d4ed073e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png"/><Relationship Id="rId9" Type="http://schemas.openxmlformats.org/officeDocument/2006/relationships/image" Target="../media/image7.jp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hyperlink" Target="http://www.youtube.com/watch?v=IojGjz8iux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s>
</file>

<file path=ppt/slides/_rels/slide16.xml.rels><?xml version="1.0" encoding="UTF-8" standalone="yes"?><Relationships xmlns="http://schemas.openxmlformats.org/package/2006/relationships"><Relationship Id="rId11" Type="http://schemas.openxmlformats.org/officeDocument/2006/relationships/hyperlink" Target="https://www.edutopia.org/article/7-ways-maintain-relationships-during-your-school-closure" TargetMode="External"/><Relationship Id="rId10" Type="http://schemas.openxmlformats.org/officeDocument/2006/relationships/hyperlink" Target="https://teacheveryday.com/build-relationships-distance-learning/" TargetMode="External"/><Relationship Id="rId13" Type="http://schemas.openxmlformats.org/officeDocument/2006/relationships/hyperlink" Target="https://www.panoramaed.com/blog/8-strategies-sense-of-belonging-virtually" TargetMode="External"/><Relationship Id="rId12" Type="http://schemas.openxmlformats.org/officeDocument/2006/relationships/hyperlink" Target="https://www.edutopia.org/article/3-ways-build-relationships-person-or-virtually"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png"/><Relationship Id="rId9" Type="http://schemas.openxmlformats.org/officeDocument/2006/relationships/hyperlink" Target="https://www.albert.io/blog/building-relationships-teaching-remotely/" TargetMode="External"/><Relationship Id="rId15" Type="http://schemas.openxmlformats.org/officeDocument/2006/relationships/hyperlink" Target="https://edsource.org/2020/on-or-off-california-schools-weigh-webcam-concerns-during-distance-learning/638984" TargetMode="External"/><Relationship Id="rId14" Type="http://schemas.openxmlformats.org/officeDocument/2006/relationships/hyperlink" Target="https://www.edweek.org/technology/nurturing-teacher-student-connections-in-a-virtual-world/2020/07" TargetMode="External"/><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hyperlink" Target="https://www.weareteachers.com/building-relationships-remote-lear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iSkbd6hRkXo"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youtube.com/watch?v=f3sJ7YStsV4"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3"/>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73" name="Google Shape;73;p13"/>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74" name="Google Shape;74;p13"/>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75" name="Google Shape;75;p13"/>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sp>
        <p:nvSpPr>
          <p:cNvPr id="76" name="Google Shape;76;p13"/>
          <p:cNvSpPr txBox="1"/>
          <p:nvPr/>
        </p:nvSpPr>
        <p:spPr>
          <a:xfrm>
            <a:off x="1371200" y="2621125"/>
            <a:ext cx="6097500" cy="515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1800">
              <a:solidFill>
                <a:srgbClr val="FFFFFF"/>
              </a:solidFill>
              <a:latin typeface="Spectral"/>
              <a:ea typeface="Spectral"/>
              <a:cs typeface="Spectral"/>
              <a:sym typeface="Spectral"/>
            </a:endParaRPr>
          </a:p>
          <a:p>
            <a:pPr indent="0" lvl="0" marL="0" rtl="0" algn="l">
              <a:spcBef>
                <a:spcPts val="0"/>
              </a:spcBef>
              <a:spcAft>
                <a:spcPts val="0"/>
              </a:spcAft>
              <a:buNone/>
            </a:pPr>
            <a:r>
              <a:t/>
            </a:r>
            <a:endParaRPr b="1" sz="1800">
              <a:solidFill>
                <a:srgbClr val="FFFFFF"/>
              </a:solidFill>
              <a:latin typeface="Spectral"/>
              <a:ea typeface="Spectral"/>
              <a:cs typeface="Spectral"/>
              <a:sym typeface="Spectral"/>
            </a:endParaRPr>
          </a:p>
          <a:p>
            <a:pPr indent="0" lvl="0" marL="0" rtl="0" algn="ctr">
              <a:spcBef>
                <a:spcPts val="0"/>
              </a:spcBef>
              <a:spcAft>
                <a:spcPts val="0"/>
              </a:spcAft>
              <a:buNone/>
            </a:pPr>
            <a:r>
              <a:t/>
            </a:r>
            <a:endParaRPr b="1" sz="1300">
              <a:solidFill>
                <a:srgbClr val="FFFFFF"/>
              </a:solidFill>
            </a:endParaRPr>
          </a:p>
        </p:txBody>
      </p:sp>
      <p:pic>
        <p:nvPicPr>
          <p:cNvPr id="77" name="Google Shape;77;p13"/>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78" name="Google Shape;78;p13"/>
          <p:cNvSpPr txBox="1"/>
          <p:nvPr/>
        </p:nvSpPr>
        <p:spPr>
          <a:xfrm>
            <a:off x="1362325" y="726026"/>
            <a:ext cx="60282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800">
                <a:solidFill>
                  <a:schemeClr val="accent1"/>
                </a:solidFill>
                <a:latin typeface="Caveat"/>
                <a:ea typeface="Caveat"/>
                <a:cs typeface="Caveat"/>
                <a:sym typeface="Caveat"/>
              </a:rPr>
              <a:t>Creating Trauma Sensitive AZ Schools-Bootcamp Series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Educators Say...</a:t>
            </a:r>
            <a:endParaRPr/>
          </a:p>
        </p:txBody>
      </p:sp>
      <p:sp>
        <p:nvSpPr>
          <p:cNvPr id="146" name="Google Shape;146;p22"/>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lang="en"/>
              <a:t>Sets a positive tone</a:t>
            </a:r>
            <a:endParaRPr/>
          </a:p>
          <a:p>
            <a:pPr indent="-317182" lvl="0" marL="457200" rtl="0" algn="l">
              <a:spcBef>
                <a:spcPts val="0"/>
              </a:spcBef>
              <a:spcAft>
                <a:spcPts val="0"/>
              </a:spcAft>
              <a:buSzPct val="100000"/>
              <a:buChar char="●"/>
            </a:pPr>
            <a:r>
              <a:rPr lang="en"/>
              <a:t>Promotes well-being</a:t>
            </a:r>
            <a:endParaRPr/>
          </a:p>
          <a:p>
            <a:pPr indent="-317182" lvl="0" marL="457200" rtl="0" algn="l">
              <a:spcBef>
                <a:spcPts val="0"/>
              </a:spcBef>
              <a:spcAft>
                <a:spcPts val="0"/>
              </a:spcAft>
              <a:buSzPct val="100000"/>
              <a:buChar char="●"/>
            </a:pPr>
            <a:r>
              <a:rPr lang="en"/>
              <a:t>Social/Emotional skills for life</a:t>
            </a:r>
            <a:endParaRPr/>
          </a:p>
          <a:p>
            <a:pPr indent="-317182" lvl="0" marL="457200" rtl="0" algn="l">
              <a:spcBef>
                <a:spcPts val="0"/>
              </a:spcBef>
              <a:spcAft>
                <a:spcPts val="0"/>
              </a:spcAft>
              <a:buSzPct val="100000"/>
              <a:buChar char="●"/>
            </a:pPr>
            <a:r>
              <a:rPr lang="en"/>
              <a:t>Builds community</a:t>
            </a:r>
            <a:endParaRPr/>
          </a:p>
          <a:p>
            <a:pPr indent="-317182" lvl="0" marL="457200" rtl="0" algn="l">
              <a:spcBef>
                <a:spcPts val="0"/>
              </a:spcBef>
              <a:spcAft>
                <a:spcPts val="0"/>
              </a:spcAft>
              <a:buSzPct val="100000"/>
              <a:buChar char="●"/>
            </a:pPr>
            <a:r>
              <a:rPr lang="en"/>
              <a:t>Builds trust</a:t>
            </a:r>
            <a:endParaRPr/>
          </a:p>
          <a:p>
            <a:pPr indent="-317182" lvl="0" marL="457200" rtl="0" algn="l">
              <a:spcBef>
                <a:spcPts val="0"/>
              </a:spcBef>
              <a:spcAft>
                <a:spcPts val="0"/>
              </a:spcAft>
              <a:buSzPct val="112500"/>
              <a:buChar char="●"/>
            </a:pPr>
            <a:r>
              <a:rPr lang="en"/>
              <a:t>Allows for early intervention/proactive</a:t>
            </a:r>
            <a:r>
              <a:rPr lang="en" sz="1600">
                <a:solidFill>
                  <a:schemeClr val="lt1"/>
                </a:solidFill>
              </a:rPr>
              <a:t>Greetinto the environment are also considered proactive and protective factors for students. Proactive; we can get an o</a:t>
            </a:r>
            <a:endParaRPr sz="1600">
              <a:solidFill>
                <a:schemeClr val="lt1"/>
              </a:solidFill>
            </a:endParaRPr>
          </a:p>
          <a:p>
            <a:pPr indent="-317182" lvl="0" marL="457200" rtl="0" algn="l">
              <a:spcBef>
                <a:spcPts val="0"/>
              </a:spcBef>
              <a:spcAft>
                <a:spcPts val="0"/>
              </a:spcAft>
              <a:buSzPct val="100000"/>
              <a:buChar char="●"/>
            </a:pPr>
            <a:r>
              <a:rPr lang="en"/>
              <a:t>203 students, 10 Classrooms= 20% increase in academics/ 9% decrease in disruptive behaviors</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3"/>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152" name="Google Shape;152;p23"/>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153" name="Google Shape;153;p23"/>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154" name="Google Shape;154;p23"/>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pic>
        <p:nvPicPr>
          <p:cNvPr id="155" name="Google Shape;155;p23"/>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156" name="Google Shape;156;p23"/>
          <p:cNvSpPr txBox="1"/>
          <p:nvPr/>
        </p:nvSpPr>
        <p:spPr>
          <a:xfrm>
            <a:off x="1638200" y="407913"/>
            <a:ext cx="55635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accent1"/>
                </a:solidFill>
              </a:rPr>
              <a:t>Greeting at the door</a:t>
            </a:r>
            <a:endParaRPr b="1" sz="2400">
              <a:solidFill>
                <a:schemeClr val="accent1"/>
              </a:solidFill>
            </a:endParaRPr>
          </a:p>
        </p:txBody>
      </p:sp>
      <p:sp>
        <p:nvSpPr>
          <p:cNvPr id="157" name="Google Shape;157;p23"/>
          <p:cNvSpPr txBox="1"/>
          <p:nvPr/>
        </p:nvSpPr>
        <p:spPr>
          <a:xfrm>
            <a:off x="1514600" y="914400"/>
            <a:ext cx="5810700" cy="2436300"/>
          </a:xfrm>
          <a:prstGeom prst="rect">
            <a:avLst/>
          </a:prstGeom>
          <a:noFill/>
          <a:ln>
            <a:noFill/>
          </a:ln>
        </p:spPr>
        <p:txBody>
          <a:bodyPr anchorCtr="0" anchor="t" bIns="91425" lIns="91425" spcFirstLastPara="1" rIns="91425" wrap="square" tIns="91425">
            <a:spAutoFit/>
          </a:bodyPr>
          <a:lstStyle/>
          <a:p>
            <a:pPr indent="0" lvl="0" marL="0" rtl="0" algn="l">
              <a:lnSpc>
                <a:spcPct val="102545"/>
              </a:lnSpc>
              <a:spcBef>
                <a:spcPts val="1000"/>
              </a:spcBef>
              <a:spcAft>
                <a:spcPts val="0"/>
              </a:spcAft>
              <a:buNone/>
            </a:pPr>
            <a:r>
              <a:t/>
            </a:r>
            <a:endParaRPr sz="1600">
              <a:solidFill>
                <a:srgbClr val="FFFFFF"/>
              </a:solidFill>
            </a:endParaRPr>
          </a:p>
          <a:p>
            <a:pPr indent="-349250" lvl="0" marL="457200" rtl="0" algn="l">
              <a:lnSpc>
                <a:spcPct val="102545"/>
              </a:lnSpc>
              <a:spcBef>
                <a:spcPts val="1000"/>
              </a:spcBef>
              <a:spcAft>
                <a:spcPts val="0"/>
              </a:spcAft>
              <a:buClr>
                <a:srgbClr val="FFFFFF"/>
              </a:buClr>
              <a:buSzPts val="1900"/>
              <a:buChar char="●"/>
            </a:pPr>
            <a:r>
              <a:rPr lang="en" sz="1900">
                <a:solidFill>
                  <a:srgbClr val="FFFFFF"/>
                </a:solidFill>
              </a:rPr>
              <a:t>Say the students name</a:t>
            </a:r>
            <a:endParaRPr sz="1900">
              <a:solidFill>
                <a:srgbClr val="FFFFFF"/>
              </a:solidFill>
            </a:endParaRPr>
          </a:p>
          <a:p>
            <a:pPr indent="-349250" lvl="0" marL="457200" rtl="0" algn="l">
              <a:lnSpc>
                <a:spcPct val="102545"/>
              </a:lnSpc>
              <a:spcBef>
                <a:spcPts val="0"/>
              </a:spcBef>
              <a:spcAft>
                <a:spcPts val="0"/>
              </a:spcAft>
              <a:buClr>
                <a:srgbClr val="FFFFFF"/>
              </a:buClr>
              <a:buSzPts val="1900"/>
              <a:buChar char="●"/>
            </a:pPr>
            <a:r>
              <a:rPr lang="en" sz="1900">
                <a:solidFill>
                  <a:srgbClr val="FFFFFF"/>
                </a:solidFill>
              </a:rPr>
              <a:t>Make eye contact</a:t>
            </a:r>
            <a:endParaRPr sz="1900">
              <a:solidFill>
                <a:srgbClr val="FFFFFF"/>
              </a:solidFill>
            </a:endParaRPr>
          </a:p>
          <a:p>
            <a:pPr indent="-349250" lvl="0" marL="457200" rtl="0" algn="l">
              <a:lnSpc>
                <a:spcPct val="102545"/>
              </a:lnSpc>
              <a:spcBef>
                <a:spcPts val="0"/>
              </a:spcBef>
              <a:spcAft>
                <a:spcPts val="0"/>
              </a:spcAft>
              <a:buClr>
                <a:srgbClr val="FFFFFF"/>
              </a:buClr>
              <a:buSzPts val="1900"/>
              <a:buChar char="●"/>
            </a:pPr>
            <a:r>
              <a:rPr lang="en" sz="1900">
                <a:solidFill>
                  <a:srgbClr val="FFFFFF"/>
                </a:solidFill>
              </a:rPr>
              <a:t>Use a friendly nonverbal greeting - examples 1) in person we touch elbows, 2) virtually we wink</a:t>
            </a:r>
            <a:endParaRPr sz="1900">
              <a:solidFill>
                <a:srgbClr val="FFFFFF"/>
              </a:solidFill>
            </a:endParaRPr>
          </a:p>
          <a:p>
            <a:pPr indent="-381000" lvl="0" marL="457200" rtl="0" algn="l">
              <a:lnSpc>
                <a:spcPct val="102545"/>
              </a:lnSpc>
              <a:spcBef>
                <a:spcPts val="0"/>
              </a:spcBef>
              <a:spcAft>
                <a:spcPts val="0"/>
              </a:spcAft>
              <a:buClr>
                <a:srgbClr val="FFFFFF"/>
              </a:buClr>
              <a:buSzPts val="2400"/>
              <a:buChar char="●"/>
            </a:pPr>
            <a:r>
              <a:rPr lang="en" sz="1900">
                <a:solidFill>
                  <a:srgbClr val="FFFFFF"/>
                </a:solidFill>
              </a:rPr>
              <a:t>Give a few words of encouragement, use proactive statements, show interest </a:t>
            </a:r>
            <a:endParaRPr sz="2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4"/>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163" name="Google Shape;163;p24"/>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164" name="Google Shape;164;p24"/>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165" name="Google Shape;165;p24"/>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pic>
        <p:nvPicPr>
          <p:cNvPr id="166" name="Google Shape;166;p24"/>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167" name="Google Shape;167;p24"/>
          <p:cNvSpPr txBox="1"/>
          <p:nvPr/>
        </p:nvSpPr>
        <p:spPr>
          <a:xfrm>
            <a:off x="1580250" y="1256888"/>
            <a:ext cx="581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FFFF"/>
              </a:solidFill>
            </a:endParaRPr>
          </a:p>
        </p:txBody>
      </p:sp>
      <p:pic>
        <p:nvPicPr>
          <p:cNvPr descr="This round-up of teachers reaching out to their distant students makes it more clear than ever that relationships are always at the heart of teaching." id="168" name="Google Shape;168;p24" title="Educators Say Good Morning to Students—Via Video">
            <a:hlinkClick r:id="rId8"/>
          </p:cNvPr>
          <p:cNvPicPr preferRelativeResize="0"/>
          <p:nvPr/>
        </p:nvPicPr>
        <p:blipFill>
          <a:blip r:embed="rId9">
            <a:alphaModFix/>
          </a:blip>
          <a:stretch>
            <a:fillRect/>
          </a:stretch>
        </p:blipFill>
        <p:spPr>
          <a:xfrm>
            <a:off x="1868250" y="460450"/>
            <a:ext cx="5016300" cy="289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406425" y="1806825"/>
            <a:ext cx="8296800" cy="1542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You look with your eyes, but seeing is something you do with your heart. </a:t>
            </a:r>
            <a:endParaRPr/>
          </a:p>
          <a:p>
            <a:pPr indent="0" lvl="0" marL="0" rtl="0" algn="ctr">
              <a:spcBef>
                <a:spcPts val="0"/>
              </a:spcBef>
              <a:spcAft>
                <a:spcPts val="0"/>
              </a:spcAft>
              <a:buNone/>
            </a:pPr>
            <a:r>
              <a:rPr lang="en"/>
              <a:t>Don’t make people feel invisible. Love them. Honor them. Acknowledge them.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6"/>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179" name="Google Shape;179;p26"/>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180" name="Google Shape;180;p26"/>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181" name="Google Shape;181;p26"/>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pic>
        <p:nvPicPr>
          <p:cNvPr id="182" name="Google Shape;182;p26"/>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183" name="Google Shape;183;p26"/>
          <p:cNvSpPr txBox="1"/>
          <p:nvPr/>
        </p:nvSpPr>
        <p:spPr>
          <a:xfrm>
            <a:off x="1812800" y="1272193"/>
            <a:ext cx="52143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1"/>
                </a:solidFill>
                <a:latin typeface="Caveat"/>
                <a:ea typeface="Caveat"/>
                <a:cs typeface="Caveat"/>
                <a:sym typeface="Caveat"/>
              </a:rPr>
              <a:t>O</a:t>
            </a:r>
            <a:r>
              <a:rPr b="1" lang="en" sz="3800">
                <a:solidFill>
                  <a:schemeClr val="accent1"/>
                </a:solidFill>
                <a:latin typeface="Caveat"/>
                <a:ea typeface="Caveat"/>
                <a:cs typeface="Caveat"/>
                <a:sym typeface="Caveat"/>
              </a:rPr>
              <a:t>ur students need connection, </a:t>
            </a:r>
            <a:endParaRPr b="1" sz="3800">
              <a:solidFill>
                <a:schemeClr val="accent1"/>
              </a:solidFill>
              <a:latin typeface="Caveat"/>
              <a:ea typeface="Caveat"/>
              <a:cs typeface="Caveat"/>
              <a:sym typeface="Caveat"/>
            </a:endParaRPr>
          </a:p>
          <a:p>
            <a:pPr indent="0" lvl="0" marL="0" rtl="0" algn="ctr">
              <a:spcBef>
                <a:spcPts val="0"/>
              </a:spcBef>
              <a:spcAft>
                <a:spcPts val="0"/>
              </a:spcAft>
              <a:buNone/>
            </a:pPr>
            <a:r>
              <a:rPr b="1" lang="en" sz="3800">
                <a:solidFill>
                  <a:schemeClr val="accent1"/>
                </a:solidFill>
                <a:latin typeface="Caveat"/>
                <a:ea typeface="Caveat"/>
                <a:cs typeface="Caveat"/>
                <a:sym typeface="Caveat"/>
              </a:rPr>
              <a:t>they need you!</a:t>
            </a:r>
            <a:endParaRPr b="1" sz="3800">
              <a:solidFill>
                <a:schemeClr val="accent1"/>
              </a:solidFill>
              <a:latin typeface="Caveat"/>
              <a:ea typeface="Caveat"/>
              <a:cs typeface="Caveat"/>
              <a:sym typeface="Caveat"/>
            </a:endParaRPr>
          </a:p>
          <a:p>
            <a:pPr indent="0" lvl="0" marL="457200" rtl="0" algn="ctr">
              <a:lnSpc>
                <a:spcPct val="115000"/>
              </a:lnSpc>
              <a:spcBef>
                <a:spcPts val="0"/>
              </a:spcBef>
              <a:spcAft>
                <a:spcPts val="1200"/>
              </a:spcAft>
              <a:buNone/>
            </a:pPr>
            <a:r>
              <a:t/>
            </a:r>
            <a:endParaRPr sz="1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7"/>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189" name="Google Shape;189;p27"/>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190" name="Google Shape;190;p27"/>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191" name="Google Shape;191;p27"/>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pic>
        <p:nvPicPr>
          <p:cNvPr id="192" name="Google Shape;192;p27"/>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193" name="Google Shape;193;p27"/>
          <p:cNvSpPr txBox="1"/>
          <p:nvPr/>
        </p:nvSpPr>
        <p:spPr>
          <a:xfrm>
            <a:off x="1572225" y="1415438"/>
            <a:ext cx="55635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2100">
              <a:solidFill>
                <a:srgbClr val="FFFFFF"/>
              </a:solidFill>
            </a:endParaRPr>
          </a:p>
        </p:txBody>
      </p:sp>
      <p:pic>
        <p:nvPicPr>
          <p:cNvPr id="194" name="Google Shape;194;p27"/>
          <p:cNvPicPr preferRelativeResize="0"/>
          <p:nvPr/>
        </p:nvPicPr>
        <p:blipFill>
          <a:blip r:embed="rId8">
            <a:alphaModFix/>
          </a:blip>
          <a:stretch>
            <a:fillRect/>
          </a:stretch>
        </p:blipFill>
        <p:spPr>
          <a:xfrm>
            <a:off x="2106725" y="516312"/>
            <a:ext cx="4413750" cy="2306175"/>
          </a:xfrm>
          <a:prstGeom prst="rect">
            <a:avLst/>
          </a:prstGeom>
          <a:noFill/>
          <a:ln>
            <a:noFill/>
          </a:ln>
        </p:spPr>
      </p:pic>
      <p:sp>
        <p:nvSpPr>
          <p:cNvPr id="195" name="Google Shape;195;p27"/>
          <p:cNvSpPr txBox="1"/>
          <p:nvPr/>
        </p:nvSpPr>
        <p:spPr>
          <a:xfrm>
            <a:off x="1150525" y="2658775"/>
            <a:ext cx="6429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accent1"/>
                </a:solidFill>
                <a:latin typeface="Spectral"/>
                <a:ea typeface="Spectral"/>
                <a:cs typeface="Spectral"/>
                <a:sym typeface="Spectral"/>
              </a:rPr>
              <a:t>Thank you!</a:t>
            </a:r>
            <a:endParaRPr b="1" sz="3000">
              <a:solidFill>
                <a:schemeClr val="accent1"/>
              </a:solidFill>
              <a:latin typeface="Spectral"/>
              <a:ea typeface="Spectral"/>
              <a:cs typeface="Spectral"/>
              <a:sym typeface="Spectr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8"/>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201" name="Google Shape;201;p28"/>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202" name="Google Shape;202;p28"/>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203" name="Google Shape;203;p28"/>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pic>
        <p:nvPicPr>
          <p:cNvPr id="204" name="Google Shape;204;p28"/>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205" name="Google Shape;205;p28"/>
          <p:cNvSpPr txBox="1"/>
          <p:nvPr/>
        </p:nvSpPr>
        <p:spPr>
          <a:xfrm>
            <a:off x="1578600" y="607150"/>
            <a:ext cx="56292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1"/>
                </a:solidFill>
              </a:rPr>
              <a:t>Resources</a:t>
            </a:r>
            <a:endParaRPr sz="2400">
              <a:solidFill>
                <a:schemeClr val="accent1"/>
              </a:solidFill>
            </a:endParaRPr>
          </a:p>
          <a:p>
            <a:pPr indent="0" lvl="0" marL="0" rtl="0" algn="l">
              <a:spcBef>
                <a:spcPts val="0"/>
              </a:spcBef>
              <a:spcAft>
                <a:spcPts val="0"/>
              </a:spcAft>
              <a:buNone/>
            </a:pPr>
            <a:r>
              <a:rPr lang="en" sz="1200" u="sng">
                <a:solidFill>
                  <a:srgbClr val="EFEFEF"/>
                </a:solidFill>
                <a:hlinkClick r:id="rId8">
                  <a:extLst>
                    <a:ext uri="{A12FA001-AC4F-418D-AE19-62706E023703}">
                      <ahyp:hlinkClr val="tx"/>
                    </a:ext>
                  </a:extLst>
                </a:hlinkClick>
              </a:rPr>
              <a:t>https://www.weareteachers.com/building-relationships-remote-learning/</a:t>
            </a:r>
            <a:endParaRPr sz="1200">
              <a:solidFill>
                <a:srgbClr val="EFEFEF"/>
              </a:solidFill>
            </a:endParaRPr>
          </a:p>
          <a:p>
            <a:pPr indent="0" lvl="0" marL="0" rtl="0" algn="l">
              <a:spcBef>
                <a:spcPts val="0"/>
              </a:spcBef>
              <a:spcAft>
                <a:spcPts val="0"/>
              </a:spcAft>
              <a:buNone/>
            </a:pPr>
            <a:r>
              <a:rPr lang="en" sz="1200" u="sng">
                <a:solidFill>
                  <a:srgbClr val="EFEFEF"/>
                </a:solidFill>
                <a:hlinkClick r:id="rId9">
                  <a:extLst>
                    <a:ext uri="{A12FA001-AC4F-418D-AE19-62706E023703}">
                      <ahyp:hlinkClr val="tx"/>
                    </a:ext>
                  </a:extLst>
                </a:hlinkClick>
              </a:rPr>
              <a:t>https://www.albert.io/blog/building-relationships-teaching-remotely/</a:t>
            </a:r>
            <a:endParaRPr sz="1200">
              <a:solidFill>
                <a:srgbClr val="EFEFEF"/>
              </a:solidFill>
            </a:endParaRPr>
          </a:p>
          <a:p>
            <a:pPr indent="0" lvl="0" marL="0" rtl="0" algn="l">
              <a:spcBef>
                <a:spcPts val="0"/>
              </a:spcBef>
              <a:spcAft>
                <a:spcPts val="0"/>
              </a:spcAft>
              <a:buNone/>
            </a:pPr>
            <a:r>
              <a:rPr lang="en" sz="1200" u="sng">
                <a:solidFill>
                  <a:srgbClr val="EFEFEF"/>
                </a:solidFill>
                <a:hlinkClick r:id="rId10">
                  <a:extLst>
                    <a:ext uri="{A12FA001-AC4F-418D-AE19-62706E023703}">
                      <ahyp:hlinkClr val="tx"/>
                    </a:ext>
                  </a:extLst>
                </a:hlinkClick>
              </a:rPr>
              <a:t>https://teacheveryday.com/build-relationships-distance-learning/</a:t>
            </a:r>
            <a:endParaRPr sz="1200">
              <a:solidFill>
                <a:srgbClr val="EFEFEF"/>
              </a:solidFill>
            </a:endParaRPr>
          </a:p>
          <a:p>
            <a:pPr indent="0" lvl="0" marL="0" rtl="0" algn="l">
              <a:spcBef>
                <a:spcPts val="0"/>
              </a:spcBef>
              <a:spcAft>
                <a:spcPts val="0"/>
              </a:spcAft>
              <a:buNone/>
            </a:pPr>
            <a:r>
              <a:rPr lang="en" sz="1200" u="sng">
                <a:solidFill>
                  <a:srgbClr val="EFEFEF"/>
                </a:solidFill>
                <a:hlinkClick r:id="rId11">
                  <a:extLst>
                    <a:ext uri="{A12FA001-AC4F-418D-AE19-62706E023703}">
                      <ahyp:hlinkClr val="tx"/>
                    </a:ext>
                  </a:extLst>
                </a:hlinkClick>
              </a:rPr>
              <a:t>https://www.edutopia.org/article/7-ways-maintain-relationships-during-your-school-closure</a:t>
            </a:r>
            <a:endParaRPr sz="1200">
              <a:solidFill>
                <a:srgbClr val="EFEFEF"/>
              </a:solidFill>
            </a:endParaRPr>
          </a:p>
          <a:p>
            <a:pPr indent="0" lvl="0" marL="0" rtl="0" algn="l">
              <a:spcBef>
                <a:spcPts val="0"/>
              </a:spcBef>
              <a:spcAft>
                <a:spcPts val="0"/>
              </a:spcAft>
              <a:buNone/>
            </a:pPr>
            <a:r>
              <a:rPr lang="en" sz="1200" u="sng">
                <a:solidFill>
                  <a:srgbClr val="EFEFEF"/>
                </a:solidFill>
                <a:hlinkClick r:id="rId12">
                  <a:extLst>
                    <a:ext uri="{A12FA001-AC4F-418D-AE19-62706E023703}">
                      <ahyp:hlinkClr val="tx"/>
                    </a:ext>
                  </a:extLst>
                </a:hlinkClick>
              </a:rPr>
              <a:t>https://www.edutopia.org/article/3-ways-build-relationships-person-or-virtually</a:t>
            </a:r>
            <a:endParaRPr sz="1200">
              <a:solidFill>
                <a:srgbClr val="EFEFEF"/>
              </a:solidFill>
            </a:endParaRPr>
          </a:p>
          <a:p>
            <a:pPr indent="0" lvl="0" marL="0" rtl="0" algn="l">
              <a:spcBef>
                <a:spcPts val="0"/>
              </a:spcBef>
              <a:spcAft>
                <a:spcPts val="0"/>
              </a:spcAft>
              <a:buNone/>
            </a:pPr>
            <a:r>
              <a:rPr lang="en" sz="1200" u="sng">
                <a:solidFill>
                  <a:srgbClr val="EFEFEF"/>
                </a:solidFill>
                <a:hlinkClick r:id="rId13">
                  <a:extLst>
                    <a:ext uri="{A12FA001-AC4F-418D-AE19-62706E023703}">
                      <ahyp:hlinkClr val="tx"/>
                    </a:ext>
                  </a:extLst>
                </a:hlinkClick>
              </a:rPr>
              <a:t>https://www.panoramaed.com/blog/8-strategies-sense-of-belonging-virtually</a:t>
            </a:r>
            <a:endParaRPr sz="1200">
              <a:solidFill>
                <a:srgbClr val="EFEFEF"/>
              </a:solidFill>
            </a:endParaRPr>
          </a:p>
          <a:p>
            <a:pPr indent="0" lvl="0" marL="0" rtl="0" algn="l">
              <a:spcBef>
                <a:spcPts val="0"/>
              </a:spcBef>
              <a:spcAft>
                <a:spcPts val="0"/>
              </a:spcAft>
              <a:buNone/>
            </a:pPr>
            <a:r>
              <a:rPr lang="en" sz="1200" u="sng">
                <a:solidFill>
                  <a:srgbClr val="EFEFEF"/>
                </a:solidFill>
                <a:hlinkClick r:id="rId14">
                  <a:extLst>
                    <a:ext uri="{A12FA001-AC4F-418D-AE19-62706E023703}">
                      <ahyp:hlinkClr val="tx"/>
                    </a:ext>
                  </a:extLst>
                </a:hlinkClick>
              </a:rPr>
              <a:t>https://www.edweek.org/technology/nurturing-teacher-student-connections-in-a-virtual-world/2020/07</a:t>
            </a:r>
            <a:endParaRPr sz="1200">
              <a:solidFill>
                <a:srgbClr val="EFEFEF"/>
              </a:solidFill>
            </a:endParaRPr>
          </a:p>
          <a:p>
            <a:pPr indent="0" lvl="0" marL="0" rtl="0" algn="l">
              <a:spcBef>
                <a:spcPts val="0"/>
              </a:spcBef>
              <a:spcAft>
                <a:spcPts val="0"/>
              </a:spcAft>
              <a:buNone/>
            </a:pPr>
            <a:r>
              <a:rPr lang="en" sz="1200" u="sng">
                <a:solidFill>
                  <a:schemeClr val="hlink"/>
                </a:solidFill>
                <a:hlinkClick r:id="rId15"/>
              </a:rPr>
              <a:t>https://edsource.org/2020/on-or-off-california-schools-weigh-webcam-concerns-during-distance-learning/638984</a:t>
            </a:r>
            <a:endParaRPr sz="1200">
              <a:solidFill>
                <a:srgbClr val="EFEFEF"/>
              </a:solidFill>
            </a:endParaRPr>
          </a:p>
          <a:p>
            <a:pPr indent="0" lvl="0" marL="0" rtl="0" algn="l">
              <a:spcBef>
                <a:spcPts val="0"/>
              </a:spcBef>
              <a:spcAft>
                <a:spcPts val="0"/>
              </a:spcAft>
              <a:buNone/>
            </a:pPr>
            <a:r>
              <a:t/>
            </a:r>
            <a:endParaRPr sz="1200">
              <a:solidFill>
                <a:srgbClr val="EFEFEF"/>
              </a:solidFill>
            </a:endParaRPr>
          </a:p>
          <a:p>
            <a:pPr indent="0" lvl="0" marL="0" rtl="0" algn="ctr">
              <a:spcBef>
                <a:spcPts val="0"/>
              </a:spcBef>
              <a:spcAft>
                <a:spcPts val="0"/>
              </a:spcAft>
              <a:buNone/>
            </a:pPr>
            <a:r>
              <a:t/>
            </a:r>
            <a:endParaRPr b="1" sz="240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84" name="Google Shape;84;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pic>
        <p:nvPicPr>
          <p:cNvPr descr="This is a mini film, Numb by me. I did this for a school project but I'm really happy with how it came out, so I'm posting it here. This took me a combined 3 weeks or so. hope you enjoy! please feel free to share as much as you like, just credit me and M83, the band who made the music. &#10;&#10;This is a COVID-19 youth mental health resource hub if you've been negatively affected by isolation. https://jack.org/covid&#10;&#10;song: my tears are becoming a sea - M83&#10;directed by, edited by, written by and starring me&#10;&#10;Disclaimer:&#10;This is just a generalization of the feeling of isolation, not my personal feelings, I for sure haven't been enjoying quarantine, but some have it worse. We have all been going through stuff right now, especially with current Black Lives Matter uproar, my struggles are in no way comparable to some things people are going though right now. this is my own experience, some are a whole lot worse than mine. I'm just showing what I know." id="85" name="Google Shape;85;p14" title="Numb - a short film - liv mcneil">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91" name="Google Shape;91;p15"/>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92" name="Google Shape;92;p15"/>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93" name="Google Shape;93;p15"/>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pic>
        <p:nvPicPr>
          <p:cNvPr id="94" name="Google Shape;94;p15"/>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95" name="Google Shape;95;p15"/>
          <p:cNvSpPr txBox="1"/>
          <p:nvPr/>
        </p:nvSpPr>
        <p:spPr>
          <a:xfrm>
            <a:off x="1376300" y="554250"/>
            <a:ext cx="6087300" cy="2736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200">
                <a:solidFill>
                  <a:srgbClr val="FFAB40"/>
                </a:solidFill>
              </a:rPr>
              <a:t>Relationships are the Key to Resilience</a:t>
            </a:r>
            <a:endParaRPr b="1" sz="2200">
              <a:solidFill>
                <a:srgbClr val="FFAB40"/>
              </a:solidFill>
            </a:endParaRPr>
          </a:p>
          <a:p>
            <a:pPr indent="0" lvl="0" marL="0" rtl="0" algn="ctr">
              <a:lnSpc>
                <a:spcPct val="115000"/>
              </a:lnSpc>
              <a:spcBef>
                <a:spcPts val="1500"/>
              </a:spcBef>
              <a:spcAft>
                <a:spcPts val="0"/>
              </a:spcAft>
              <a:buNone/>
            </a:pPr>
            <a:r>
              <a:rPr lang="en" sz="1800">
                <a:solidFill>
                  <a:srgbClr val="FFFFFF"/>
                </a:solidFill>
              </a:rPr>
              <a:t>Now more than ever, it is important for teachers to promote positive, healthy relationships with their students by noticing and being sensitive to what they need, being attuned to those needs, and responding to students in warm, inclusive, and supportive ways.</a:t>
            </a:r>
            <a:endParaRPr sz="1800">
              <a:solidFill>
                <a:srgbClr val="FFFFFF"/>
              </a:solidFill>
            </a:endParaRPr>
          </a:p>
          <a:p>
            <a:pPr indent="0" lvl="0" marL="0" rtl="0" algn="l">
              <a:lnSpc>
                <a:spcPct val="115000"/>
              </a:lnSpc>
              <a:spcBef>
                <a:spcPts val="1500"/>
              </a:spcBef>
              <a:spcAft>
                <a:spcPts val="1100"/>
              </a:spcAft>
              <a:buNone/>
            </a:pPr>
            <a:r>
              <a:rPr lang="en" sz="1200">
                <a:latin typeface="Calibri"/>
                <a:ea typeface="Calibri"/>
                <a:cs typeface="Calibri"/>
                <a:sym typeface="Calibri"/>
              </a:rPr>
              <a:t>e.</a:t>
            </a:r>
            <a:endParaRPr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6"/>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101" name="Google Shape;101;p16"/>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102" name="Google Shape;102;p16"/>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103" name="Google Shape;103;p16"/>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pic>
        <p:nvPicPr>
          <p:cNvPr id="104" name="Google Shape;104;p16"/>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105" name="Google Shape;105;p16"/>
          <p:cNvSpPr txBox="1"/>
          <p:nvPr/>
        </p:nvSpPr>
        <p:spPr>
          <a:xfrm>
            <a:off x="1176650" y="924338"/>
            <a:ext cx="6486600" cy="208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200">
                <a:solidFill>
                  <a:srgbClr val="FFFFFF"/>
                </a:solidFill>
              </a:rPr>
              <a:t>Students with a high sense of belonging are </a:t>
            </a:r>
            <a:endParaRPr sz="2200">
              <a:solidFill>
                <a:srgbClr val="FFFFFF"/>
              </a:solidFill>
            </a:endParaRPr>
          </a:p>
          <a:p>
            <a:pPr indent="0" lvl="0" marL="0" rtl="0" algn="ctr">
              <a:lnSpc>
                <a:spcPct val="115000"/>
              </a:lnSpc>
              <a:spcBef>
                <a:spcPts val="0"/>
              </a:spcBef>
              <a:spcAft>
                <a:spcPts val="0"/>
              </a:spcAft>
              <a:buNone/>
            </a:pPr>
            <a:r>
              <a:rPr i="1" lang="en" sz="2200">
                <a:solidFill>
                  <a:schemeClr val="accent1"/>
                </a:solidFill>
              </a:rPr>
              <a:t>happier</a:t>
            </a:r>
            <a:r>
              <a:rPr lang="en" sz="2200">
                <a:solidFill>
                  <a:srgbClr val="FFFFFF"/>
                </a:solidFill>
              </a:rPr>
              <a:t>, </a:t>
            </a:r>
            <a:r>
              <a:rPr i="1" lang="en" sz="2200">
                <a:solidFill>
                  <a:schemeClr val="accent1"/>
                </a:solidFill>
              </a:rPr>
              <a:t>healthier</a:t>
            </a:r>
            <a:r>
              <a:rPr i="1" lang="en" sz="2200">
                <a:solidFill>
                  <a:srgbClr val="FFFFFF"/>
                </a:solidFill>
              </a:rPr>
              <a:t>,</a:t>
            </a:r>
            <a:r>
              <a:rPr lang="en" sz="2200">
                <a:solidFill>
                  <a:srgbClr val="FFFFFF"/>
                </a:solidFill>
              </a:rPr>
              <a:t> and </a:t>
            </a:r>
            <a:r>
              <a:rPr i="1" lang="en" sz="2200">
                <a:solidFill>
                  <a:schemeClr val="accent1"/>
                </a:solidFill>
              </a:rPr>
              <a:t>more engaged learners</a:t>
            </a:r>
            <a:r>
              <a:rPr lang="en" sz="2200">
                <a:solidFill>
                  <a:srgbClr val="FFFFFF"/>
                </a:solidFill>
              </a:rPr>
              <a:t>,                   </a:t>
            </a:r>
            <a:r>
              <a:rPr i="1" lang="en" sz="2200">
                <a:solidFill>
                  <a:schemeClr val="accent1"/>
                </a:solidFill>
              </a:rPr>
              <a:t>less likely to skip school</a:t>
            </a:r>
            <a:r>
              <a:rPr lang="en" sz="2200">
                <a:solidFill>
                  <a:srgbClr val="FFFFFF"/>
                </a:solidFill>
              </a:rPr>
              <a:t>, </a:t>
            </a:r>
            <a:r>
              <a:rPr i="1" lang="en" sz="2200">
                <a:solidFill>
                  <a:schemeClr val="accent1"/>
                </a:solidFill>
              </a:rPr>
              <a:t>abuse substances</a:t>
            </a:r>
            <a:r>
              <a:rPr lang="en" sz="2200">
                <a:solidFill>
                  <a:srgbClr val="FFFFFF"/>
                </a:solidFill>
              </a:rPr>
              <a:t>, have </a:t>
            </a:r>
            <a:r>
              <a:rPr i="1" lang="en" sz="2200">
                <a:solidFill>
                  <a:schemeClr val="accent1"/>
                </a:solidFill>
              </a:rPr>
              <a:t>emotional distress</a:t>
            </a:r>
            <a:r>
              <a:rPr lang="en" sz="2200">
                <a:solidFill>
                  <a:srgbClr val="FFFFFF"/>
                </a:solidFill>
              </a:rPr>
              <a:t>, or be </a:t>
            </a:r>
            <a:r>
              <a:rPr i="1" lang="en" sz="2200">
                <a:solidFill>
                  <a:schemeClr val="accent1"/>
                </a:solidFill>
              </a:rPr>
              <a:t>involved in    fighting</a:t>
            </a:r>
            <a:r>
              <a:rPr lang="en" sz="2200">
                <a:solidFill>
                  <a:srgbClr val="FFFFFF"/>
                </a:solidFill>
              </a:rPr>
              <a:t> or </a:t>
            </a:r>
            <a:r>
              <a:rPr i="1" lang="en" sz="2200">
                <a:solidFill>
                  <a:schemeClr val="accent1"/>
                </a:solidFill>
              </a:rPr>
              <a:t>bullying behavior</a:t>
            </a:r>
            <a:r>
              <a:rPr lang="en" sz="2200">
                <a:solidFill>
                  <a:srgbClr val="FFFFFF"/>
                </a:solidFill>
              </a:rPr>
              <a:t>.</a:t>
            </a:r>
            <a:endParaRPr sz="2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17"/>
          <p:cNvPicPr preferRelativeResize="0"/>
          <p:nvPr/>
        </p:nvPicPr>
        <p:blipFill>
          <a:blip r:embed="rId3">
            <a:alphaModFix/>
          </a:blip>
          <a:stretch>
            <a:fillRect/>
          </a:stretch>
        </p:blipFill>
        <p:spPr>
          <a:xfrm>
            <a:off x="0" y="0"/>
            <a:ext cx="9143998" cy="5143501"/>
          </a:xfrm>
          <a:prstGeom prst="rect">
            <a:avLst/>
          </a:prstGeom>
          <a:noFill/>
          <a:ln>
            <a:noFill/>
          </a:ln>
        </p:spPr>
      </p:pic>
      <p:pic>
        <p:nvPicPr>
          <p:cNvPr id="111" name="Google Shape;111;p17"/>
          <p:cNvPicPr preferRelativeResize="0"/>
          <p:nvPr/>
        </p:nvPicPr>
        <p:blipFill rotWithShape="1">
          <a:blip r:embed="rId4">
            <a:alphaModFix/>
          </a:blip>
          <a:srcRect b="0" l="0" r="0" t="0"/>
          <a:stretch/>
        </p:blipFill>
        <p:spPr>
          <a:xfrm>
            <a:off x="1015100" y="225225"/>
            <a:ext cx="6809700" cy="3479325"/>
          </a:xfrm>
          <a:prstGeom prst="rect">
            <a:avLst/>
          </a:prstGeom>
          <a:noFill/>
          <a:ln>
            <a:noFill/>
          </a:ln>
        </p:spPr>
      </p:pic>
      <p:pic>
        <p:nvPicPr>
          <p:cNvPr id="112" name="Google Shape;112;p17"/>
          <p:cNvPicPr preferRelativeResize="0"/>
          <p:nvPr/>
        </p:nvPicPr>
        <p:blipFill rotWithShape="1">
          <a:blip r:embed="rId5">
            <a:alphaModFix/>
          </a:blip>
          <a:srcRect b="40254" l="0" r="0" t="40869"/>
          <a:stretch/>
        </p:blipFill>
        <p:spPr>
          <a:xfrm>
            <a:off x="775625" y="4337275"/>
            <a:ext cx="7592750" cy="806225"/>
          </a:xfrm>
          <a:prstGeom prst="rect">
            <a:avLst/>
          </a:prstGeom>
          <a:noFill/>
          <a:ln>
            <a:noFill/>
          </a:ln>
        </p:spPr>
      </p:pic>
      <p:pic>
        <p:nvPicPr>
          <p:cNvPr id="113" name="Google Shape;113;p17"/>
          <p:cNvPicPr preferRelativeResize="0"/>
          <p:nvPr/>
        </p:nvPicPr>
        <p:blipFill rotWithShape="1">
          <a:blip r:embed="rId6">
            <a:alphaModFix/>
          </a:blip>
          <a:srcRect b="0" l="0" r="51190" t="0"/>
          <a:stretch/>
        </p:blipFill>
        <p:spPr>
          <a:xfrm>
            <a:off x="181575" y="2811634"/>
            <a:ext cx="833525" cy="1707666"/>
          </a:xfrm>
          <a:prstGeom prst="rect">
            <a:avLst/>
          </a:prstGeom>
          <a:noFill/>
          <a:ln>
            <a:noFill/>
          </a:ln>
        </p:spPr>
      </p:pic>
      <p:pic>
        <p:nvPicPr>
          <p:cNvPr id="114" name="Google Shape;114;p17"/>
          <p:cNvPicPr preferRelativeResize="0"/>
          <p:nvPr/>
        </p:nvPicPr>
        <p:blipFill rotWithShape="1">
          <a:blip r:embed="rId7">
            <a:alphaModFix/>
          </a:blip>
          <a:srcRect b="8382" l="35050" r="30495" t="0"/>
          <a:stretch/>
        </p:blipFill>
        <p:spPr>
          <a:xfrm>
            <a:off x="8075025" y="15273"/>
            <a:ext cx="754726" cy="1682350"/>
          </a:xfrm>
          <a:prstGeom prst="rect">
            <a:avLst/>
          </a:prstGeom>
          <a:noFill/>
          <a:ln>
            <a:noFill/>
          </a:ln>
        </p:spPr>
      </p:pic>
      <p:sp>
        <p:nvSpPr>
          <p:cNvPr id="115" name="Google Shape;115;p17"/>
          <p:cNvSpPr txBox="1"/>
          <p:nvPr/>
        </p:nvSpPr>
        <p:spPr>
          <a:xfrm>
            <a:off x="1459275" y="965138"/>
            <a:ext cx="5778300" cy="1999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300">
                <a:solidFill>
                  <a:schemeClr val="lt1"/>
                </a:solidFill>
              </a:rPr>
              <a:t>It is very important to maintain predictable and consistent routines.  Consistency and predictability help students maintain a sense of psychological safety and a sense that they can manage stress or connect with someone who can support them during times of adversity.</a:t>
            </a:r>
            <a:endParaRPr sz="1300">
              <a:solidFill>
                <a:schemeClr val="lt1"/>
              </a:solidFill>
            </a:endParaRPr>
          </a:p>
          <a:p>
            <a:pPr indent="0" lvl="0" marL="457200" rtl="0" algn="just">
              <a:spcBef>
                <a:spcPts val="0"/>
              </a:spcBef>
              <a:spcAft>
                <a:spcPts val="0"/>
              </a:spcAft>
              <a:buNone/>
            </a:pPr>
            <a:r>
              <a:t/>
            </a:r>
            <a:endParaRPr sz="1300">
              <a:solidFill>
                <a:schemeClr val="lt1"/>
              </a:solidFill>
            </a:endParaRPr>
          </a:p>
          <a:p>
            <a:pPr indent="0" lvl="0" marL="0" rtl="0" algn="just">
              <a:lnSpc>
                <a:spcPct val="115000"/>
              </a:lnSpc>
              <a:spcBef>
                <a:spcPts val="1200"/>
              </a:spcBef>
              <a:spcAft>
                <a:spcPts val="1200"/>
              </a:spcAft>
              <a:buNone/>
            </a:pPr>
            <a:r>
              <a:rPr lang="en" sz="1300">
                <a:solidFill>
                  <a:schemeClr val="lt1"/>
                </a:solidFill>
              </a:rPr>
              <a:t>In addition, it is equally as important to provide opportunities for students to engage in social emotional learning practices and wellness activities that promote a sense of self-worth and safety.</a:t>
            </a:r>
            <a:endParaRPr b="1" sz="1200">
              <a:solidFill>
                <a:schemeClr val="lt1"/>
              </a:solidFill>
            </a:endParaRPr>
          </a:p>
        </p:txBody>
      </p:sp>
      <p:sp>
        <p:nvSpPr>
          <p:cNvPr id="116" name="Google Shape;116;p17"/>
          <p:cNvSpPr txBox="1"/>
          <p:nvPr/>
        </p:nvSpPr>
        <p:spPr>
          <a:xfrm>
            <a:off x="2204350" y="493075"/>
            <a:ext cx="4447500" cy="708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Clr>
                <a:schemeClr val="dk1"/>
              </a:buClr>
              <a:buSzPts val="1100"/>
              <a:buFont typeface="Arial"/>
              <a:buNone/>
            </a:pPr>
            <a:r>
              <a:rPr b="1" lang="en" sz="2000">
                <a:solidFill>
                  <a:schemeClr val="accent1"/>
                </a:solidFill>
              </a:rPr>
              <a:t>Creating a Safe Environment</a:t>
            </a:r>
            <a:endParaRPr b="1" sz="2000">
              <a:solidFill>
                <a:schemeClr val="accent1"/>
              </a:solidFill>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8"/>
          <p:cNvPicPr preferRelativeResize="0"/>
          <p:nvPr/>
        </p:nvPicPr>
        <p:blipFill>
          <a:blip r:embed="rId3">
            <a:alphaModFix/>
          </a:blip>
          <a:stretch>
            <a:fillRect/>
          </a:stretch>
        </p:blipFill>
        <p:spPr>
          <a:xfrm>
            <a:off x="592163" y="105875"/>
            <a:ext cx="7959683" cy="4292999"/>
          </a:xfrm>
          <a:prstGeom prst="rect">
            <a:avLst/>
          </a:prstGeom>
          <a:noFill/>
          <a:ln>
            <a:noFill/>
          </a:ln>
        </p:spPr>
      </p:pic>
      <p:sp>
        <p:nvSpPr>
          <p:cNvPr id="122" name="Google Shape;122;p18"/>
          <p:cNvSpPr txBox="1"/>
          <p:nvPr/>
        </p:nvSpPr>
        <p:spPr>
          <a:xfrm>
            <a:off x="219325" y="4704850"/>
            <a:ext cx="4352700" cy="34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28" name="Google Shape;128;p19"/>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pic>
        <p:nvPicPr>
          <p:cNvPr descr="While checking in on students’ well-being at the beginning of class is important, tending to it throughout the day helps students flourish—socially, emotionally, and academically." id="129" name="Google Shape;129;p19" title="More Than a Check-In: Maslow Before Bloom Throughout the Da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406425" y="1806825"/>
            <a:ext cx="8296800" cy="1542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7000"/>
              <a:t>Greeting at the Door</a:t>
            </a:r>
            <a:endParaRPr sz="7000"/>
          </a:p>
          <a:p>
            <a:pPr indent="0" lvl="0" marL="0" rtl="0" algn="ctr">
              <a:spcBef>
                <a:spcPts val="0"/>
              </a:spcBef>
              <a:spcAft>
                <a:spcPts val="0"/>
              </a:spcAft>
              <a:buNone/>
            </a:pPr>
            <a:r>
              <a:rPr lang="en" sz="2900"/>
              <a:t>Low Cost- High Yield </a:t>
            </a:r>
            <a:endParaRPr sz="2900"/>
          </a:p>
          <a:p>
            <a:pPr indent="0" lvl="0" marL="0" rtl="0" algn="ctr">
              <a:spcBef>
                <a:spcPts val="0"/>
              </a:spcBef>
              <a:spcAft>
                <a:spcPts val="0"/>
              </a:spcAft>
              <a:buNone/>
            </a:pPr>
            <a:r>
              <a:rPr lang="en" sz="2900"/>
              <a:t>Proactive Management Strategy</a:t>
            </a:r>
            <a:endParaRPr sz="2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Neuroscience Says...</a:t>
            </a:r>
            <a:endParaRPr/>
          </a:p>
        </p:txBody>
      </p:sp>
      <p:sp>
        <p:nvSpPr>
          <p:cNvPr id="140" name="Google Shape;140;p2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Autonomic Nervous System reacts to experiences and regulates responses</a:t>
            </a:r>
            <a:endParaRPr/>
          </a:p>
          <a:p>
            <a:pPr indent="0" lvl="0" marL="457200" rtl="0" algn="l">
              <a:spcBef>
                <a:spcPts val="1200"/>
              </a:spcBef>
              <a:spcAft>
                <a:spcPts val="0"/>
              </a:spcAft>
              <a:buNone/>
            </a:pPr>
            <a:r>
              <a:t/>
            </a:r>
            <a:endParaRPr/>
          </a:p>
          <a:p>
            <a:pPr indent="-334327" lvl="0" marL="457200" rtl="0" algn="l">
              <a:spcBef>
                <a:spcPts val="1200"/>
              </a:spcBef>
              <a:spcAft>
                <a:spcPts val="0"/>
              </a:spcAft>
              <a:buSzPct val="100000"/>
              <a:buChar char="●"/>
            </a:pPr>
            <a:r>
              <a:rPr lang="en"/>
              <a:t>The Social Engagement System- Face-Heart Connection</a:t>
            </a:r>
            <a:endParaRPr/>
          </a:p>
          <a:p>
            <a:pPr indent="0" lvl="0" marL="914400" rtl="0" algn="l">
              <a:spcBef>
                <a:spcPts val="1200"/>
              </a:spcBef>
              <a:spcAft>
                <a:spcPts val="0"/>
              </a:spcAft>
              <a:buNone/>
            </a:pPr>
            <a:r>
              <a:t/>
            </a:r>
            <a:endParaRPr/>
          </a:p>
          <a:p>
            <a:pPr indent="-334327" lvl="0" marL="457200" rtl="0" algn="l">
              <a:spcBef>
                <a:spcPts val="1200"/>
              </a:spcBef>
              <a:spcAft>
                <a:spcPts val="0"/>
              </a:spcAft>
              <a:buSzPct val="100000"/>
              <a:buChar char="●"/>
            </a:pPr>
            <a:r>
              <a:rPr lang="en"/>
              <a:t>These pathways send and search for signals of welcome and signals or warning.</a:t>
            </a:r>
            <a:endParaRPr/>
          </a:p>
          <a:p>
            <a:pPr indent="0" lvl="0" marL="457200" rtl="0" algn="l">
              <a:spcBef>
                <a:spcPts val="1200"/>
              </a:spcBef>
              <a:spcAft>
                <a:spcPts val="1200"/>
              </a:spcAft>
              <a:buNone/>
            </a:pPr>
            <a:r>
              <a:rPr lang="en" sz="2100">
                <a:solidFill>
                  <a:schemeClr val="dk1"/>
                </a:solidFill>
              </a:rPr>
              <a:t>Polyvagal Theory- Stephen Porges</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